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Raleway" charset="-18"/>
      <p:regular r:id="rId16"/>
      <p:bold r:id="rId17"/>
      <p:italic r:id="rId18"/>
      <p:boldItalic r:id="rId19"/>
    </p:embeddedFont>
    <p:embeddedFont>
      <p:font typeface="Lato" charset="-18"/>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5a44056db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5a44056db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135a44056db_0_1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135a44056db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35a44056db_0_1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35a44056db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35a44056db_0_10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35a44056db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135a44056db_0_1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135a44056db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135a44056db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135a44056db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135a44056db_0_1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135a44056db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35a44056db_0_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35a44056db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135a44056db_0_1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135a44056db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35a44056db_0_8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35a44056db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35a44056db_0_1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35a44056db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35a44056db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135a44056db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 name="Google Shape;14;p2"/>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a:endParaRPr/>
          </a:p>
        </p:txBody>
      </p:sp>
      <p:sp>
        <p:nvSpPr>
          <p:cNvPr id="15" name="Google Shape;15;p2"/>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16" name="Google Shape;16;p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 name="Google Shape;77;p11"/>
          <p:cNvSpPr txBox="1">
            <a:spLocks noGrp="1"/>
          </p:cNvSpPr>
          <p:nvPr>
            <p:ph type="title" hasCustomPrompt="1"/>
          </p:nvPr>
        </p:nvSpPr>
        <p:spPr>
          <a:xfrm>
            <a:off x="729450" y="733950"/>
            <a:ext cx="7688400" cy="1244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a:spLocks noGrp="1"/>
          </p:cNvSpPr>
          <p:nvPr>
            <p:ph type="body" idx="1"/>
          </p:nvPr>
        </p:nvSpPr>
        <p:spPr>
          <a:xfrm>
            <a:off x="729450" y="2272888"/>
            <a:ext cx="7688400" cy="15804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lt1"/>
              </a:buClr>
              <a:buSzPts val="1300"/>
              <a:buChar char="●"/>
              <a:defRPr>
                <a:solidFill>
                  <a:schemeClr val="lt1"/>
                </a:solidFill>
              </a:defRPr>
            </a:lvl1pPr>
            <a:lvl2pPr marL="914400" lvl="1" indent="-298450">
              <a:spcBef>
                <a:spcPts val="0"/>
              </a:spcBef>
              <a:spcAft>
                <a:spcPts val="0"/>
              </a:spcAft>
              <a:buClr>
                <a:schemeClr val="lt1"/>
              </a:buClr>
              <a:buSzPts val="1100"/>
              <a:buChar char="○"/>
              <a:defRPr>
                <a:solidFill>
                  <a:schemeClr val="lt1"/>
                </a:solidFill>
              </a:defRPr>
            </a:lvl2pPr>
            <a:lvl3pPr marL="1371600" lvl="2" indent="-298450">
              <a:spcBef>
                <a:spcPts val="0"/>
              </a:spcBef>
              <a:spcAft>
                <a:spcPts val="0"/>
              </a:spcAft>
              <a:buClr>
                <a:schemeClr val="lt1"/>
              </a:buClr>
              <a:buSzPts val="1100"/>
              <a:buChar char="■"/>
              <a:defRPr>
                <a:solidFill>
                  <a:schemeClr val="lt1"/>
                </a:solidFill>
              </a:defRPr>
            </a:lvl3pPr>
            <a:lvl4pPr marL="1828800" lvl="3" indent="-298450">
              <a:spcBef>
                <a:spcPts val="0"/>
              </a:spcBef>
              <a:spcAft>
                <a:spcPts val="0"/>
              </a:spcAft>
              <a:buClr>
                <a:schemeClr val="lt1"/>
              </a:buClr>
              <a:buSzPts val="1100"/>
              <a:buChar char="●"/>
              <a:defRPr>
                <a:solidFill>
                  <a:schemeClr val="lt1"/>
                </a:solidFill>
              </a:defRPr>
            </a:lvl4pPr>
            <a:lvl5pPr marL="2286000" lvl="4" indent="-298450">
              <a:spcBef>
                <a:spcPts val="0"/>
              </a:spcBef>
              <a:spcAft>
                <a:spcPts val="0"/>
              </a:spcAft>
              <a:buClr>
                <a:schemeClr val="lt1"/>
              </a:buClr>
              <a:buSzPts val="1100"/>
              <a:buChar char="○"/>
              <a:defRPr>
                <a:solidFill>
                  <a:schemeClr val="lt1"/>
                </a:solidFill>
              </a:defRPr>
            </a:lvl5pPr>
            <a:lvl6pPr marL="2743200" lvl="5" indent="-298450">
              <a:spcBef>
                <a:spcPts val="0"/>
              </a:spcBef>
              <a:spcAft>
                <a:spcPts val="0"/>
              </a:spcAft>
              <a:buClr>
                <a:schemeClr val="lt1"/>
              </a:buClr>
              <a:buSzPts val="1100"/>
              <a:buChar char="■"/>
              <a:defRPr>
                <a:solidFill>
                  <a:schemeClr val="lt1"/>
                </a:solidFill>
              </a:defRPr>
            </a:lvl6pPr>
            <a:lvl7pPr marL="3200400" lvl="6" indent="-298450">
              <a:spcBef>
                <a:spcPts val="0"/>
              </a:spcBef>
              <a:spcAft>
                <a:spcPts val="0"/>
              </a:spcAft>
              <a:buClr>
                <a:schemeClr val="lt1"/>
              </a:buClr>
              <a:buSzPts val="1100"/>
              <a:buChar char="●"/>
              <a:defRPr>
                <a:solidFill>
                  <a:schemeClr val="lt1"/>
                </a:solidFill>
              </a:defRPr>
            </a:lvl7pPr>
            <a:lvl8pPr marL="3657600" lvl="7" indent="-298450">
              <a:spcBef>
                <a:spcPts val="0"/>
              </a:spcBef>
              <a:spcAft>
                <a:spcPts val="0"/>
              </a:spcAft>
              <a:buClr>
                <a:schemeClr val="lt1"/>
              </a:buClr>
              <a:buSzPts val="1100"/>
              <a:buChar char="○"/>
              <a:defRPr>
                <a:solidFill>
                  <a:schemeClr val="lt1"/>
                </a:solidFill>
              </a:defRPr>
            </a:lvl8pPr>
            <a:lvl9pPr marL="4114800" lvl="8" indent="-298450">
              <a:spcBef>
                <a:spcPts val="0"/>
              </a:spcBef>
              <a:spcAft>
                <a:spcPts val="0"/>
              </a:spcAft>
              <a:buClr>
                <a:schemeClr val="lt1"/>
              </a:buClr>
              <a:buSzPts val="1100"/>
              <a:buChar char="■"/>
              <a:defRPr>
                <a:solidFill>
                  <a:schemeClr val="lt1"/>
                </a:solidFill>
              </a:defRPr>
            </a:lvl9pPr>
          </a:lstStyle>
          <a:p>
            <a:endParaRPr/>
          </a:p>
        </p:txBody>
      </p:sp>
      <p:sp>
        <p:nvSpPr>
          <p:cNvPr id="79" name="Google Shape;79;p11"/>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12"/>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
          <p:cNvSpPr txBox="1">
            <a:spLocks noGrp="1"/>
          </p:cNvSpPr>
          <p:nvPr>
            <p:ph type="title"/>
          </p:nvPr>
        </p:nvSpPr>
        <p:spPr>
          <a:xfrm>
            <a:off x="729450" y="1322450"/>
            <a:ext cx="7688400" cy="1518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22" name="Google Shape;22;p3"/>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 name="Google Shape;28;p4"/>
          <p:cNvSpPr txBox="1">
            <a:spLocks noGrp="1"/>
          </p:cNvSpPr>
          <p:nvPr>
            <p:ph type="title"/>
          </p:nvPr>
        </p:nvSpPr>
        <p:spPr>
          <a:xfrm>
            <a:off x="729450" y="1318650"/>
            <a:ext cx="76887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29" name="Google Shape;29;p4"/>
          <p:cNvSpPr txBox="1">
            <a:spLocks noGrp="1"/>
          </p:cNvSpPr>
          <p:nvPr>
            <p:ph type="body" idx="1"/>
          </p:nvPr>
        </p:nvSpPr>
        <p:spPr>
          <a:xfrm>
            <a:off x="729450" y="2078875"/>
            <a:ext cx="76887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4"/>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 name="Google Shape;36;p5"/>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37" name="Google Shape;37;p5"/>
          <p:cNvSpPr txBox="1">
            <a:spLocks noGrp="1"/>
          </p:cNvSpPr>
          <p:nvPr>
            <p:ph type="body" idx="1"/>
          </p:nvPr>
        </p:nvSpPr>
        <p:spPr>
          <a:xfrm>
            <a:off x="729325" y="2078875"/>
            <a:ext cx="37743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8" name="Google Shape;38;p5"/>
          <p:cNvSpPr txBox="1">
            <a:spLocks noGrp="1"/>
          </p:cNvSpPr>
          <p:nvPr>
            <p:ph type="body" idx="2"/>
          </p:nvPr>
        </p:nvSpPr>
        <p:spPr>
          <a:xfrm>
            <a:off x="4643604" y="2078875"/>
            <a:ext cx="3774300" cy="22611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9" name="Google Shape;39;p5"/>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6"/>
          <p:cNvSpPr txBox="1">
            <a:spLocks noGrp="1"/>
          </p:cNvSpPr>
          <p:nvPr>
            <p:ph type="title"/>
          </p:nvPr>
        </p:nvSpPr>
        <p:spPr>
          <a:xfrm>
            <a:off x="729450" y="1318650"/>
            <a:ext cx="7688400" cy="535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46" name="Google Shape;46;p6"/>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7"/>
          <p:cNvSpPr txBox="1">
            <a:spLocks noGrp="1"/>
          </p:cNvSpPr>
          <p:nvPr>
            <p:ph type="title"/>
          </p:nvPr>
        </p:nvSpPr>
        <p:spPr>
          <a:xfrm>
            <a:off x="730000" y="1318650"/>
            <a:ext cx="3300900" cy="13815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53" name="Google Shape;53;p7"/>
          <p:cNvSpPr txBox="1">
            <a:spLocks noGrp="1"/>
          </p:cNvSpPr>
          <p:nvPr>
            <p:ph type="body" idx="1"/>
          </p:nvPr>
        </p:nvSpPr>
        <p:spPr>
          <a:xfrm>
            <a:off x="721225" y="2781725"/>
            <a:ext cx="3300900" cy="1597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54" name="Google Shape;54;p7"/>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60" name="Google Shape;60;p8"/>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9"/>
          <p:cNvSpPr txBox="1">
            <a:spLocks noGrp="1"/>
          </p:cNvSpPr>
          <p:nvPr>
            <p:ph type="title"/>
          </p:nvPr>
        </p:nvSpPr>
        <p:spPr>
          <a:xfrm>
            <a:off x="730000" y="1318650"/>
            <a:ext cx="3300900" cy="1687200"/>
          </a:xfrm>
          <a:prstGeom prst="rect">
            <a:avLst/>
          </a:prstGeom>
        </p:spPr>
        <p:txBody>
          <a:bodyPr spcFirstLastPara="1" wrap="square" lIns="91425" tIns="91425" rIns="91425" bIns="91425" anchor="t" anchorCtr="0">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a:p>
        </p:txBody>
      </p:sp>
      <p:sp>
        <p:nvSpPr>
          <p:cNvPr id="67" name="Google Shape;67;p9"/>
          <p:cNvSpPr txBox="1">
            <a:spLocks noGrp="1"/>
          </p:cNvSpPr>
          <p:nvPr>
            <p:ph type="subTitle" idx="1"/>
          </p:nvPr>
        </p:nvSpPr>
        <p:spPr>
          <a:xfrm>
            <a:off x="724950" y="3161525"/>
            <a:ext cx="3300900" cy="759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a:endParaRPr/>
          </a:p>
        </p:txBody>
      </p:sp>
      <p:sp>
        <p:nvSpPr>
          <p:cNvPr id="68" name="Google Shape;68;p9"/>
          <p:cNvSpPr txBox="1">
            <a:spLocks noGrp="1"/>
          </p:cNvSpPr>
          <p:nvPr>
            <p:ph type="body" idx="2"/>
          </p:nvPr>
        </p:nvSpPr>
        <p:spPr>
          <a:xfrm>
            <a:off x="5174225" y="1352625"/>
            <a:ext cx="3374400" cy="3025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69" name="Google Shape;69;p9"/>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70"/>
        <p:cNvGrpSpPr/>
        <p:nvPr/>
      </p:nvGrpSpPr>
      <p:grpSpPr>
        <a:xfrm>
          <a:off x="0" y="0"/>
          <a:ext cx="0" cy="0"/>
          <a:chOff x="0" y="0"/>
          <a:chExt cx="0" cy="0"/>
        </a:xfrm>
      </p:grpSpPr>
      <p:sp>
        <p:nvSpPr>
          <p:cNvPr id="71" name="Google Shape;71;p10"/>
          <p:cNvSpPr txBox="1">
            <a:spLocks noGrp="1"/>
          </p:cNvSpPr>
          <p:nvPr>
            <p:ph type="body" idx="1"/>
          </p:nvPr>
        </p:nvSpPr>
        <p:spPr>
          <a:xfrm>
            <a:off x="724950" y="4372551"/>
            <a:ext cx="7697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300"/>
              <a:buNone/>
              <a:defRPr/>
            </a:lvl1pPr>
          </a:lstStyle>
          <a:p>
            <a:endParaRPr/>
          </a:p>
        </p:txBody>
      </p:sp>
      <p:sp>
        <p:nvSpPr>
          <p:cNvPr id="72" name="Google Shape;72;p10"/>
          <p:cNvSpPr txBox="1">
            <a:spLocks noGrp="1"/>
          </p:cNvSpPr>
          <p:nvPr>
            <p:ph type="sldNum" idx="12"/>
          </p:nvPr>
        </p:nvSpPr>
        <p:spPr>
          <a:xfrm>
            <a:off x="8536302" y="4749851"/>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sz="28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txBox="1">
            <a:spLocks noGrp="1"/>
          </p:cNvSpPr>
          <p:nvPr>
            <p:ph type="ctrTitle"/>
          </p:nvPr>
        </p:nvSpPr>
        <p:spPr>
          <a:xfrm>
            <a:off x="729450" y="1322450"/>
            <a:ext cx="7688100" cy="1664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Języki programowania</a:t>
            </a:r>
            <a:endParaRPr/>
          </a:p>
        </p:txBody>
      </p:sp>
      <p:sp>
        <p:nvSpPr>
          <p:cNvPr id="87" name="Google Shape;87;p13"/>
          <p:cNvSpPr txBox="1">
            <a:spLocks noGrp="1"/>
          </p:cNvSpPr>
          <p:nvPr>
            <p:ph type="subTitle" idx="1"/>
          </p:nvPr>
        </p:nvSpPr>
        <p:spPr>
          <a:xfrm>
            <a:off x="729627" y="3172900"/>
            <a:ext cx="7688100" cy="5412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2"/>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pl"/>
              <a:t>Język Python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3"/>
          <p:cNvSpPr txBox="1">
            <a:spLocks noGrp="1"/>
          </p:cNvSpPr>
          <p:nvPr>
            <p:ph type="body" idx="1"/>
          </p:nvPr>
        </p:nvSpPr>
        <p:spPr>
          <a:xfrm>
            <a:off x="729450" y="1438225"/>
            <a:ext cx="5949900" cy="2901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1500" b="1"/>
              <a:t>Python</a:t>
            </a:r>
            <a:r>
              <a:rPr lang="pl" sz="1500"/>
              <a:t> - jest językiem wieloplatformowym, jest dostępnym dla wielu systemów. Jest bardzo wszechstronnym językiem. Ma zastosowanie w wielu robotach, a także w dziedzinach data science, używany w malutkim komputerze Raspberry PI. Python jest językiem interpretowanym stąd jego niska wydajność. Charakteryzuje się jednak produktywnością, czytelnością. Jego składnia jest przejrzysta. Jest dobrym językiem dla uczących się programowania. Obecnie Python stał się najbardziej popularnym językiem. Stał się bardzo pożądany, a specjaliści z umiejętnościami posługiwania się nim są poszukiwani, szczególnie w odłamie data science. </a:t>
            </a:r>
            <a:endParaRPr sz="1500"/>
          </a:p>
        </p:txBody>
      </p:sp>
      <p:pic>
        <p:nvPicPr>
          <p:cNvPr id="141" name="Google Shape;141;p23"/>
          <p:cNvPicPr preferRelativeResize="0"/>
          <p:nvPr/>
        </p:nvPicPr>
        <p:blipFill>
          <a:blip r:embed="rId3">
            <a:alphaModFix/>
          </a:blip>
          <a:stretch>
            <a:fillRect/>
          </a:stretch>
        </p:blipFill>
        <p:spPr>
          <a:xfrm>
            <a:off x="7075500" y="2065975"/>
            <a:ext cx="1771650" cy="17716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4"/>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pl"/>
              <a:t>PHP</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5"/>
          <p:cNvSpPr txBox="1">
            <a:spLocks noGrp="1"/>
          </p:cNvSpPr>
          <p:nvPr>
            <p:ph type="body" idx="1"/>
          </p:nvPr>
        </p:nvSpPr>
        <p:spPr>
          <a:xfrm>
            <a:off x="729450" y="1462600"/>
            <a:ext cx="7688700" cy="28773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2100" b="1"/>
              <a:t>PHP </a:t>
            </a:r>
            <a:r>
              <a:rPr lang="pl" sz="2100"/>
              <a:t>- język programowanie wykorzystywany najczęściej do tworzenia stron internetowych. PHP może być przeplatany z językiem HTML. Język ten umożliwia również obsługę baz danych. Najpopularniejszymi stronami, które wykorzystują język PHP są Facebook, Wikipedia, WhatsUp, aczkolwiek obecnie około 80% stron internetowych jest napisanych w tym języku. </a:t>
            </a:r>
            <a:endParaRPr sz="2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4"/>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pl"/>
              <a:t>Język C</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body" idx="1"/>
          </p:nvPr>
        </p:nvSpPr>
        <p:spPr>
          <a:xfrm>
            <a:off x="729450" y="1511350"/>
            <a:ext cx="7688700" cy="28287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pl" sz="1800" b="1"/>
              <a:t>Język C </a:t>
            </a:r>
            <a:r>
              <a:rPr lang="pl" sz="1800"/>
              <a:t>- utworzony w 1972 r. przez Dennisa Ritchiego. Głównym zadaniem tego języka było programowanie systemów operacyjnych, mikrokontrolerów, superkomputerów. Język C umożliwia wykonywanie złożonych operacji w dużych limitach czasowych. Dla tego języka charakterystyczna jest jego prosta składnia - zawiera 32 wyrazy kluczowe. Dodatkowo przez lata istnienia języka C powstało wiele bibliotek ułatwiających programowanie w tym języku. C jest wydajny i lekki, co sprawia że ma on zastosowanie w wielu przedmiotach codziennego użytku (lodówki, mikrofalówki, automatyczna skrzynia biegów, sterowanie klimatyzacją). </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pl"/>
              <a:t>Język C++</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7"/>
          <p:cNvSpPr txBox="1">
            <a:spLocks noGrp="1"/>
          </p:cNvSpPr>
          <p:nvPr>
            <p:ph type="body" idx="1"/>
          </p:nvPr>
        </p:nvSpPr>
        <p:spPr>
          <a:xfrm>
            <a:off x="729450" y="1523550"/>
            <a:ext cx="6242400" cy="2816400"/>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pl" sz="1500" b="1"/>
              <a:t>C++</a:t>
            </a:r>
            <a:r>
              <a:rPr lang="pl" sz="1500"/>
              <a:t> - rozszerzenie języka C. Został on wzbogacony o obiektowe mechanizmy abstrakcji danych i silną statyczną kontrolę typów. Język C++ stworzony został przez Bjarne Stroustrupa. Pierwsza wersja języka C++ pojawiła się w roku 1979. Język próbuje zachować największą zgodność w kodzie źródłowym z językiem C. Nowymi możliwościami języka C++ są: zarządzanie przestrzeniami nazw, kontrola dostępu, dynamiczna kontrola typów. Język C++ umożliwia używanie kilku rodzajów programowania: obiektowego, proceduralnego, generycznego, modularnego i funkcyjnego. Jego głównymi zastosowaniami są systemu operacyjne oraz aplikacje. Nazwa C++ wynika z faktu, że “++” w języku C oznacza zwiększenie o jeden - stąd C++.</a:t>
            </a:r>
            <a:endParaRPr sz="1500"/>
          </a:p>
        </p:txBody>
      </p:sp>
      <p:pic>
        <p:nvPicPr>
          <p:cNvPr id="108" name="Google Shape;108;p17"/>
          <p:cNvPicPr preferRelativeResize="0"/>
          <p:nvPr/>
        </p:nvPicPr>
        <p:blipFill>
          <a:blip r:embed="rId3">
            <a:alphaModFix/>
          </a:blip>
          <a:stretch>
            <a:fillRect/>
          </a:stretch>
        </p:blipFill>
        <p:spPr>
          <a:xfrm>
            <a:off x="6971850" y="1523563"/>
            <a:ext cx="1867350" cy="20963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8"/>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pl"/>
              <a:t>Język C#</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9"/>
          <p:cNvSpPr txBox="1">
            <a:spLocks noGrp="1"/>
          </p:cNvSpPr>
          <p:nvPr>
            <p:ph type="body" idx="1"/>
          </p:nvPr>
        </p:nvSpPr>
        <p:spPr>
          <a:xfrm>
            <a:off x="729450" y="1535725"/>
            <a:ext cx="6449400" cy="2804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1600" b="1"/>
              <a:t>C#</a:t>
            </a:r>
            <a:r>
              <a:rPr lang="pl" sz="1600"/>
              <a:t> - współpracuje z platformą .NET. Zastosowaniem C# jest tworzenie oprogramowania na niemal każdą platformę. Wykorzystuje się go w Unity, w którym można tworzyć gry (Dzięki Unity i C# powstało 41% najpopularniejszych gier). Dla języka C# Microsoft umożliwia programowanie w następujących środowiskach: Visual Web Developer, Visual Studio, Visual C# Express. Programy w tym języku mogą być przechowywane w kilku plikach źródłowych. W czasie kompilacji wszystkie pliki źródłowe są przetwarzane razem. </a:t>
            </a:r>
            <a:endParaRPr sz="1600"/>
          </a:p>
        </p:txBody>
      </p:sp>
      <p:pic>
        <p:nvPicPr>
          <p:cNvPr id="119" name="Google Shape;119;p19"/>
          <p:cNvPicPr preferRelativeResize="0"/>
          <p:nvPr/>
        </p:nvPicPr>
        <p:blipFill>
          <a:blip r:embed="rId3">
            <a:alphaModFix/>
          </a:blip>
          <a:stretch>
            <a:fillRect/>
          </a:stretch>
        </p:blipFill>
        <p:spPr>
          <a:xfrm>
            <a:off x="7282500" y="2212225"/>
            <a:ext cx="1660350" cy="1660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0"/>
          <p:cNvSpPr txBox="1">
            <a:spLocks noGrp="1"/>
          </p:cNvSpPr>
          <p:nvPr>
            <p:ph type="title"/>
          </p:nvPr>
        </p:nvSpPr>
        <p:spPr>
          <a:xfrm>
            <a:off x="729450" y="864300"/>
            <a:ext cx="7021200" cy="29850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pl"/>
              <a:t>Język Java</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1"/>
          <p:cNvSpPr txBox="1">
            <a:spLocks noGrp="1"/>
          </p:cNvSpPr>
          <p:nvPr>
            <p:ph type="body" idx="1"/>
          </p:nvPr>
        </p:nvSpPr>
        <p:spPr>
          <a:xfrm>
            <a:off x="729450" y="1535725"/>
            <a:ext cx="6351900" cy="2804400"/>
          </a:xfrm>
          <a:prstGeom prst="rect">
            <a:avLst/>
          </a:prstGeom>
        </p:spPr>
        <p:txBody>
          <a:bodyPr spcFirstLastPara="1" wrap="square" lIns="91425" tIns="91425" rIns="91425" bIns="91425" anchor="t" anchorCtr="0">
            <a:noAutofit/>
          </a:bodyPr>
          <a:lstStyle/>
          <a:p>
            <a:pPr marL="0" lvl="0" indent="0" algn="l" rtl="0">
              <a:lnSpc>
                <a:spcPct val="95000"/>
              </a:lnSpc>
              <a:spcBef>
                <a:spcPts val="0"/>
              </a:spcBef>
              <a:spcAft>
                <a:spcPts val="0"/>
              </a:spcAft>
              <a:buSzPts val="1018"/>
              <a:buNone/>
            </a:pPr>
            <a:r>
              <a:rPr lang="pl" sz="1402" b="1"/>
              <a:t>Język Java </a:t>
            </a:r>
            <a:r>
              <a:rPr lang="pl" sz="1402"/>
              <a:t>- został stworzony w 1995 r. przez Jamesa Goslinga. Język ukierunkowany jest na programowanie obiektowe. Wszystkie obiekty w tym języku mają możliwość: porównywania, niszczenia, identyfikacji, kopiowania. Jest interpretowany przez wieloplatformową Java Virtual Machine (JVM).</a:t>
            </a:r>
            <a:endParaRPr sz="1402"/>
          </a:p>
          <a:p>
            <a:pPr marL="0" lvl="0" indent="0" algn="l" rtl="0">
              <a:lnSpc>
                <a:spcPct val="95000"/>
              </a:lnSpc>
              <a:spcBef>
                <a:spcPts val="1200"/>
              </a:spcBef>
              <a:spcAft>
                <a:spcPts val="0"/>
              </a:spcAft>
              <a:buSzPts val="1018"/>
              <a:buNone/>
            </a:pPr>
            <a:r>
              <a:rPr lang="pl" sz="1402"/>
              <a:t>Jedną z największych wad języka Java (jej starej wersji) było to że programy kompilowały się wolniej niż np. w języku C++. Obecnie jednak problem ten został naprawiony dzięki kompilatorowi Just in Time (JIT), który optymalizuje pewne części kodu. Język Java jest również mniej funkcjonalny od C++ - aby napisać niewielki program konieczna jest większa ilość kodu. Java często używana jest w dużych firmach. Współcześnie w środowisku Javy działa Android. W tym języku napisane są takie strony jak: Amazon, Netflix.</a:t>
            </a:r>
            <a:endParaRPr sz="1402"/>
          </a:p>
          <a:p>
            <a:pPr marL="0" lvl="0" indent="0" algn="l" rtl="0">
              <a:lnSpc>
                <a:spcPct val="95000"/>
              </a:lnSpc>
              <a:spcBef>
                <a:spcPts val="1200"/>
              </a:spcBef>
              <a:spcAft>
                <a:spcPts val="0"/>
              </a:spcAft>
              <a:buSzPts val="1018"/>
              <a:buNone/>
            </a:pPr>
            <a:endParaRPr sz="1402"/>
          </a:p>
          <a:p>
            <a:pPr marL="0" lvl="0" indent="0" algn="l" rtl="0">
              <a:lnSpc>
                <a:spcPct val="95000"/>
              </a:lnSpc>
              <a:spcBef>
                <a:spcPts val="1200"/>
              </a:spcBef>
              <a:spcAft>
                <a:spcPts val="1200"/>
              </a:spcAft>
              <a:buSzPts val="1018"/>
              <a:buNone/>
            </a:pPr>
            <a:endParaRPr sz="1402"/>
          </a:p>
        </p:txBody>
      </p:sp>
      <p:pic>
        <p:nvPicPr>
          <p:cNvPr id="130" name="Google Shape;130;p21"/>
          <p:cNvPicPr preferRelativeResize="0"/>
          <p:nvPr/>
        </p:nvPicPr>
        <p:blipFill>
          <a:blip r:embed="rId3">
            <a:alphaModFix/>
          </a:blip>
          <a:stretch>
            <a:fillRect/>
          </a:stretch>
        </p:blipFill>
        <p:spPr>
          <a:xfrm>
            <a:off x="6817675" y="3351800"/>
            <a:ext cx="1868250" cy="1145700"/>
          </a:xfrm>
          <a:prstGeom prst="rect">
            <a:avLst/>
          </a:prstGeom>
          <a:noFill/>
          <a:ln>
            <a:noFill/>
          </a:ln>
        </p:spPr>
      </p:pic>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604</Words>
  <PresentationFormat>Pokaz na ekranie (16:9)</PresentationFormat>
  <Paragraphs>14</Paragraphs>
  <Slides>13</Slides>
  <Notes>13</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13</vt:i4>
      </vt:variant>
    </vt:vector>
  </HeadingPairs>
  <TitlesOfParts>
    <vt:vector size="17" baseType="lpstr">
      <vt:lpstr>Arial</vt:lpstr>
      <vt:lpstr>Raleway</vt:lpstr>
      <vt:lpstr>Lato</vt:lpstr>
      <vt:lpstr>Streamline</vt:lpstr>
      <vt:lpstr>Języki programowania</vt:lpstr>
      <vt:lpstr>Język C</vt:lpstr>
      <vt:lpstr>Slajd 3</vt:lpstr>
      <vt:lpstr>Język C++</vt:lpstr>
      <vt:lpstr>Slajd 5</vt:lpstr>
      <vt:lpstr>Język C#</vt:lpstr>
      <vt:lpstr>Slajd 7</vt:lpstr>
      <vt:lpstr>Język Java</vt:lpstr>
      <vt:lpstr>Slajd 9</vt:lpstr>
      <vt:lpstr>Język Python</vt:lpstr>
      <vt:lpstr>Slajd 11</vt:lpstr>
      <vt:lpstr>PHP</vt:lpstr>
      <vt:lpstr>Slajd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Języki programowania</dc:title>
  <dc:creator>admin</dc:creator>
  <cp:lastModifiedBy>admin</cp:lastModifiedBy>
  <cp:revision>1</cp:revision>
  <dcterms:modified xsi:type="dcterms:W3CDTF">2022-06-22T06:41:07Z</dcterms:modified>
</cp:coreProperties>
</file>